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70" r:id="rId8"/>
    <p:sldId id="271" r:id="rId9"/>
    <p:sldId id="267" r:id="rId10"/>
    <p:sldId id="269" r:id="rId11"/>
    <p:sldId id="268" r:id="rId12"/>
    <p:sldId id="261" r:id="rId13"/>
    <p:sldId id="262" r:id="rId14"/>
    <p:sldId id="272" r:id="rId15"/>
    <p:sldId id="273" r:id="rId16"/>
    <p:sldId id="274" r:id="rId17"/>
    <p:sldId id="263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862" y="6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0A626E-5F91-4EBA-A29D-DB31882971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13FCFBD-B73F-4F09-9218-873D713DBC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5D0FDF-5729-4A9B-A9E8-B3D336E89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0E525E-CC4E-4A9C-A65F-A4945050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45CEA-D006-4344-9D32-087ABA608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488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FC3147-EC93-4AD4-B135-8916567B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8AC6663-D6FF-492C-A449-E120D1B48B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5946E67-1170-41BF-948E-71201ED26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F4CEAB7-B715-4668-8575-EEBF88B80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42F18B-D2C5-427C-A38B-156B22C9B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6406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F9B2A72-022C-40EA-89F5-0984FD4E36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DBC154D-C1C8-4790-8EAD-E4B134460E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6A8026-7974-45A3-99C1-4ACAB9621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79F2C4-FD23-44BA-A3CB-65F21CCA3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7C7968F-6A73-411C-9E4C-264E14BC2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8022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CA2D43-2E1E-4A09-A326-C33C8BD04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E8CAC3-3331-479A-BD08-46AD79FEF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AA8FD2C-7881-4AF9-9603-48583880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AC21D5-B125-4642-A3C5-50B7DE87C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D816F4-F2C1-4DFE-8E61-B67175B60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9042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4FE3B-BFF5-4295-87AC-16571CD95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35FFF7-B5CA-4913-BDD5-FDE1C2B95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7BA62D-749C-4983-A47C-0980CB038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A56F74-B537-4CDC-941E-0F35DB84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1A7E67-523D-4E85-96DA-317E2CC8B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1176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FF8BFA-1F68-49B5-83C7-EE63D70BA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2A2AC7-606A-4185-BD97-3B067EE747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5670C7-DB96-4656-952B-86C1D301A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51EFC7B-90DB-410A-82F4-7A179ABF6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5EE133F-05D1-4776-9D4B-7A39ABBF7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B5DAF85-FF49-44F1-8E59-03D506D7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4986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89E61-CB70-492A-ADBA-42F11440F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C306D41-0EE0-412C-B4CA-E2F462939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EC69A0D-7FFB-4E79-9CDD-425D1F6B67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FEC3B42-561D-45AE-AAD0-046ED8AFE3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B4629E6-7739-4D39-8B92-9DCD8F60E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68E8DD8-057E-44A8-8A32-01AC69A18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12E8260-2A56-42F1-A1BE-1BA1E68A1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58C3BFA-4071-4E46-AE82-D6E2B26E4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2907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B4CBAD-DE10-4F9D-96FE-5BDA5D590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1B49846-B4DF-4D78-B61E-2B8292763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2F3ACE7-9BBE-45EE-AFB9-3D7058FB5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6718927-5898-4CC5-9079-210A634FF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8257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7093DE8-ECE8-45A5-8DB3-063EAC2BE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3F5D695-04B6-4258-88F1-C93C49D56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C887AE5-678D-4C38-9A48-65D1D8036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8634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18F61-8E6F-45B0-88CD-BED175633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14B97A-AD78-4C0E-BFD1-EE80DC9F5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98A78BA-3FFB-42F6-A4BD-5F1305364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FF58A88-0831-4B37-96CA-7B4A264A5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B52E263-532B-47D0-A8E0-252379B13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0E9BEC8-8F72-4F98-9D4A-384656E20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0635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4B5E2-554F-4DB8-8C08-0C82D22B7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6E3A8F2-64B8-40A9-BD8C-5E60CC4B7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DBDFD3B-5AE0-4F1F-8B20-6AF6B625F7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2EE04AB-820C-4291-AA85-C57ECC810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BA332D2-DF3C-442C-B49C-C8202DF2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87492CC-07E8-408D-B9EC-30C67C5A4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79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3A920F9-8097-455A-98D5-356E79BAF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3BBD31D-A464-4DB3-AC7A-96DDFA79DE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B6F727-0F46-4F6A-AFEB-3807CF6315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2B0E9-9736-4E6C-A80B-6ADCC68CA894}" type="datetimeFigureOut">
              <a:rPr lang="de-DE" smtClean="0"/>
              <a:t>27.01.2026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A158E4-FC31-46D9-B0FE-CDE1B1014E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31248B-032A-4AC9-BC7B-E5BDEBF1A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323F6-B5E7-42A9-99D8-D652A0F28C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614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6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D19DD2-6BB0-43AC-8307-FCC2DAD7D9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Doodle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E0C1030-FF7B-4CB3-8F27-68B9838978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Game Design and Development</a:t>
            </a:r>
          </a:p>
          <a:p>
            <a:r>
              <a:rPr lang="de-DE" dirty="0"/>
              <a:t>Florian </a:t>
            </a:r>
            <a:r>
              <a:rPr lang="de-DE" dirty="0" err="1"/>
              <a:t>Erbel</a:t>
            </a:r>
            <a:r>
              <a:rPr lang="de-DE" dirty="0"/>
              <a:t>, Lars Augustin</a:t>
            </a:r>
          </a:p>
        </p:txBody>
      </p:sp>
    </p:spTree>
    <p:extLst>
      <p:ext uri="{BB962C8B-B14F-4D97-AF65-F5344CB8AC3E}">
        <p14:creationId xmlns:p14="http://schemas.microsoft.com/office/powerpoint/2010/main" val="2993777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70CCEB-9105-4E19-80B8-510F84583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Technische Umsetzung - Plattformen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FCA819-9587-4607-AA0F-8143B240A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1240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AE6184-11E4-44F3-B4E7-7595966D4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Spielmechaniken – Gegner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0E21C3-A1F1-45EF-94F9-1E746B6B11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Typen:</a:t>
            </a:r>
          </a:p>
          <a:p>
            <a:r>
              <a:rPr lang="de-DE" dirty="0" err="1"/>
              <a:t>Hedgehog</a:t>
            </a:r>
            <a:r>
              <a:rPr lang="de-DE" dirty="0"/>
              <a:t> (Igel)</a:t>
            </a:r>
          </a:p>
          <a:p>
            <a:r>
              <a:rPr lang="de-DE" dirty="0"/>
              <a:t>Bat (Fledermaus)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Verteidigung:</a:t>
            </a:r>
          </a:p>
          <a:p>
            <a:r>
              <a:rPr lang="de-DE" dirty="0"/>
              <a:t>Projektile</a:t>
            </a:r>
          </a:p>
        </p:txBody>
      </p:sp>
      <p:pic>
        <p:nvPicPr>
          <p:cNvPr id="5" name="2026-01-27 18-35-09">
            <a:hlinkClick r:id="" action="ppaction://media"/>
            <a:extLst>
              <a:ext uri="{FF2B5EF4-FFF2-40B4-BE49-F238E27FC236}">
                <a16:creationId xmlns:a16="http://schemas.microsoft.com/office/drawing/2014/main" id="{D2ACD12D-B880-40FA-9DD5-49855C15F90C}"/>
              </a:ext>
            </a:extLst>
          </p:cNvPr>
          <p:cNvPicPr>
            <a:picLocks noGrp="1" noChangeAspect="1"/>
          </p:cNvPicPr>
          <p:nvPr>
            <p:ph sz="half" idx="2"/>
            <a:videoFile r:link="rId1"/>
            <p:extLst>
              <p:ext uri="{DAA4B4D4-6D71-4841-9C94-3DE7FCFB9230}">
                <p14:media xmlns:p14="http://schemas.microsoft.com/office/powerpoint/2010/main" r:embed="rId2">
                  <p14:trim st="47940" end="7207"/>
                </p14:media>
              </p:ext>
            </p:extLst>
          </p:nvPr>
        </p:nvPicPr>
        <p:blipFill rotWithShape="1">
          <a:blip r:embed="rId5"/>
          <a:srcRect l="21739" r="21739"/>
          <a:stretch/>
        </p:blipFill>
        <p:spPr>
          <a:xfrm>
            <a:off x="8092440" y="4001294"/>
            <a:ext cx="2301240" cy="2290176"/>
          </a:xfrm>
        </p:spPr>
      </p:pic>
      <p:pic>
        <p:nvPicPr>
          <p:cNvPr id="6" name="2026-01-27 18-35-09">
            <a:hlinkClick r:id="" action="ppaction://media"/>
            <a:extLst>
              <a:ext uri="{FF2B5EF4-FFF2-40B4-BE49-F238E27FC236}">
                <a16:creationId xmlns:a16="http://schemas.microsoft.com/office/drawing/2014/main" id="{4F9C7AFB-88B3-4F20-BDDB-2A2F1C22F7E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9711" end="13462"/>
                </p14:media>
              </p:ext>
            </p:extLst>
          </p:nvPr>
        </p:nvPicPr>
        <p:blipFill rotWithShape="1">
          <a:blip r:embed="rId6"/>
          <a:srcRect l="21553" r="21600"/>
          <a:stretch/>
        </p:blipFill>
        <p:spPr>
          <a:xfrm>
            <a:off x="9486900" y="1560787"/>
            <a:ext cx="2301240" cy="2277043"/>
          </a:xfrm>
          <a:prstGeom prst="rect">
            <a:avLst/>
          </a:prstGeom>
        </p:spPr>
      </p:pic>
      <p:pic>
        <p:nvPicPr>
          <p:cNvPr id="7" name="2026-01-27 18-40-42">
            <a:hlinkClick r:id="" action="ppaction://media"/>
            <a:extLst>
              <a:ext uri="{FF2B5EF4-FFF2-40B4-BE49-F238E27FC236}">
                <a16:creationId xmlns:a16="http://schemas.microsoft.com/office/drawing/2014/main" id="{716CEF42-EF3B-4A2E-8279-506B2C2A860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3650" end="5359"/>
                </p14:media>
              </p:ext>
            </p:extLst>
          </p:nvPr>
        </p:nvPicPr>
        <p:blipFill rotWithShape="1">
          <a:blip r:embed="rId7"/>
          <a:srcRect l="21750" r="22187"/>
          <a:stretch/>
        </p:blipFill>
        <p:spPr>
          <a:xfrm>
            <a:off x="6783106" y="1560787"/>
            <a:ext cx="2269454" cy="227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127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6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5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9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2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3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9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25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70CCEB-9105-4E19-80B8-510F84583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Technische Umsetzung – Gegner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FCA819-9587-4607-AA0F-8143B240A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509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15516D-0E2A-4560-8E99-4A60782CB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Technische Herausforderungen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3A34B37-C145-435E-86AB-C7312F1963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43199"/>
            <a:ext cx="10515600" cy="3433763"/>
          </a:xfrm>
        </p:spPr>
        <p:txBody>
          <a:bodyPr/>
          <a:lstStyle/>
          <a:p>
            <a:r>
              <a:rPr lang="de-DE" dirty="0"/>
              <a:t>Gegner abhängig von Höhe</a:t>
            </a:r>
          </a:p>
          <a:p>
            <a:r>
              <a:rPr lang="de-DE" dirty="0"/>
              <a:t>Plattformen abhängig von Höhe</a:t>
            </a:r>
          </a:p>
          <a:p>
            <a:endParaRPr lang="de-DE" dirty="0"/>
          </a:p>
          <a:p>
            <a:pPr>
              <a:buFont typeface="Calibri" panose="020F0502020204030204" pitchFamily="34" charset="0"/>
              <a:buChar char="→"/>
            </a:pPr>
            <a:r>
              <a:rPr lang="de-DE" dirty="0"/>
              <a:t>Dynamisch und Fair bleiben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29426412-4FCB-41FE-9A8F-63D194DBA2C0}"/>
              </a:ext>
            </a:extLst>
          </p:cNvPr>
          <p:cNvSpPr txBox="1">
            <a:spLocks/>
          </p:cNvSpPr>
          <p:nvPr/>
        </p:nvSpPr>
        <p:spPr>
          <a:xfrm>
            <a:off x="990600" y="14014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Schwierigkeit</a:t>
            </a:r>
          </a:p>
        </p:txBody>
      </p:sp>
    </p:spTree>
    <p:extLst>
      <p:ext uri="{BB962C8B-B14F-4D97-AF65-F5344CB8AC3E}">
        <p14:creationId xmlns:p14="http://schemas.microsoft.com/office/powerpoint/2010/main" val="496550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15516D-0E2A-4560-8E99-4A60782CB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Technische Herausforderungen - Lösung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36EDF95-36DB-4019-B917-0EDC60D8D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Gegner:</a:t>
            </a:r>
          </a:p>
          <a:p>
            <a:r>
              <a:rPr lang="de-DE" dirty="0" err="1"/>
              <a:t>Director</a:t>
            </a:r>
            <a:r>
              <a:rPr lang="de-DE" dirty="0"/>
              <a:t> System</a:t>
            </a:r>
          </a:p>
          <a:p>
            <a:r>
              <a:rPr lang="de-DE" dirty="0"/>
              <a:t>Spawn-Abstände abhängig von:</a:t>
            </a:r>
          </a:p>
          <a:p>
            <a:pPr lvl="1"/>
            <a:r>
              <a:rPr lang="de-DE" dirty="0"/>
              <a:t>Höhe</a:t>
            </a:r>
          </a:p>
          <a:p>
            <a:pPr lvl="1"/>
            <a:r>
              <a:rPr lang="de-DE" dirty="0"/>
              <a:t>Schwierigkeit</a:t>
            </a:r>
          </a:p>
          <a:p>
            <a:pPr marL="0" lvl="1" indent="0"/>
            <a:r>
              <a:rPr lang="de-DE" sz="2800" dirty="0" err="1"/>
              <a:t>Unlock</a:t>
            </a:r>
            <a:r>
              <a:rPr lang="de-DE" sz="2800" dirty="0"/>
              <a:t> Mechanik für Gegner</a:t>
            </a:r>
          </a:p>
          <a:p>
            <a:pPr marL="0" lvl="1" indent="0"/>
            <a:endParaRPr lang="de-DE" sz="2800" dirty="0"/>
          </a:p>
          <a:p>
            <a:pPr marL="342900" lvl="1" indent="-342900">
              <a:buFont typeface="Calibri" panose="020F0502020204030204" pitchFamily="34" charset="0"/>
              <a:buChar char="→"/>
            </a:pPr>
            <a:r>
              <a:rPr lang="de-DE" sz="2800" dirty="0"/>
              <a:t>Gewichteter Zufall</a:t>
            </a:r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1CBBAD01-7D44-4887-90ED-8D411134A5CF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Pseudo Code:</a:t>
            </a:r>
          </a:p>
        </p:txBody>
      </p:sp>
    </p:spTree>
    <p:extLst>
      <p:ext uri="{BB962C8B-B14F-4D97-AF65-F5344CB8AC3E}">
        <p14:creationId xmlns:p14="http://schemas.microsoft.com/office/powerpoint/2010/main" val="3567490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15516D-0E2A-4560-8E99-4A60782CB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Technische Herausforderungen - Lösung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36EDF95-36DB-4019-B917-0EDC60D8D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Plattformen:</a:t>
            </a:r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1CBBAD01-7D44-4887-90ED-8D411134A5CF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Pseudo Code:</a:t>
            </a:r>
          </a:p>
        </p:txBody>
      </p:sp>
    </p:spTree>
    <p:extLst>
      <p:ext uri="{BB962C8B-B14F-4D97-AF65-F5344CB8AC3E}">
        <p14:creationId xmlns:p14="http://schemas.microsoft.com/office/powerpoint/2010/main" val="2385836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04CFD4-CC20-4CB2-918D-DA4AF52FC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Weitere technischen Aspekte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D33AA9-21C0-49C3-8961-0793872DA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Kamera Follow mit </a:t>
            </a:r>
            <a:r>
              <a:rPr lang="de-DE" dirty="0" err="1"/>
              <a:t>Lerp</a:t>
            </a:r>
            <a:endParaRPr lang="de-DE" dirty="0"/>
          </a:p>
          <a:p>
            <a:r>
              <a:rPr lang="de-DE" dirty="0"/>
              <a:t>Highscore Persistenz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1685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7612AF-8143-46F8-B30B-C2889E70D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Erkenntnisse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A043B8-D86A-43E8-9CE8-D870CC674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Was hat gut Funktioniert?</a:t>
            </a:r>
          </a:p>
          <a:p>
            <a:endParaRPr lang="de-DE" dirty="0"/>
          </a:p>
          <a:p>
            <a:r>
              <a:rPr lang="de-DE" dirty="0"/>
              <a:t>Was war schwieriger als Gedacht?</a:t>
            </a:r>
          </a:p>
        </p:txBody>
      </p:sp>
    </p:spTree>
    <p:extLst>
      <p:ext uri="{BB962C8B-B14F-4D97-AF65-F5344CB8AC3E}">
        <p14:creationId xmlns:p14="http://schemas.microsoft.com/office/powerpoint/2010/main" val="2046128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7612AF-8143-46F8-B30B-C2889E70D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Future Work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A043B8-D86A-43E8-9CE8-D870CC674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Sound design</a:t>
            </a:r>
          </a:p>
          <a:p>
            <a:r>
              <a:rPr lang="de-DE" dirty="0"/>
              <a:t>Weitere Gegner</a:t>
            </a:r>
          </a:p>
          <a:p>
            <a:r>
              <a:rPr lang="de-DE" dirty="0"/>
              <a:t>Items (Power-</a:t>
            </a:r>
            <a:r>
              <a:rPr lang="de-DE" dirty="0" err="1"/>
              <a:t>Ups</a:t>
            </a:r>
            <a:r>
              <a:rPr lang="de-DE" dirty="0"/>
              <a:t>, </a:t>
            </a:r>
            <a:r>
              <a:rPr lang="de-DE" dirty="0" err="1"/>
              <a:t>Gadjets</a:t>
            </a:r>
            <a:r>
              <a:rPr lang="de-DE" dirty="0"/>
              <a:t>)</a:t>
            </a:r>
          </a:p>
          <a:p>
            <a:r>
              <a:rPr lang="de-DE" dirty="0" err="1"/>
              <a:t>Balancing</a:t>
            </a:r>
            <a:endParaRPr lang="de-DE" dirty="0"/>
          </a:p>
          <a:p>
            <a:r>
              <a:rPr lang="de-DE" dirty="0"/>
              <a:t>1 Schwierigkeitsgrad</a:t>
            </a:r>
          </a:p>
          <a:p>
            <a:r>
              <a:rPr lang="de-DE" dirty="0" err="1"/>
              <a:t>Spielerdesignes</a:t>
            </a:r>
            <a:endParaRPr lang="de-DE" dirty="0"/>
          </a:p>
          <a:p>
            <a:endParaRPr lang="de-DE" dirty="0"/>
          </a:p>
          <a:p>
            <a:pPr>
              <a:buFont typeface="Calibri" panose="020F0502020204030204" pitchFamily="34" charset="0"/>
              <a:buChar char="→"/>
            </a:pPr>
            <a:r>
              <a:rPr lang="de-DE" dirty="0"/>
              <a:t>Projekt erweiterbar</a:t>
            </a:r>
          </a:p>
        </p:txBody>
      </p:sp>
    </p:spTree>
    <p:extLst>
      <p:ext uri="{BB962C8B-B14F-4D97-AF65-F5344CB8AC3E}">
        <p14:creationId xmlns:p14="http://schemas.microsoft.com/office/powerpoint/2010/main" val="2703494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5910B5-A48C-436E-9FA3-7731D8F16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Grafikquellen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E16FE5-B39C-4971-BD54-0D3E19DD8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215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864AA5-61C4-4130-A176-52E45ABA5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AAB1BC-D168-4C7C-852B-DB83E9796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Einstieg</a:t>
            </a:r>
          </a:p>
          <a:p>
            <a:r>
              <a:rPr lang="de-DE" dirty="0"/>
              <a:t>Spielidee &amp; Ziel</a:t>
            </a:r>
          </a:p>
          <a:p>
            <a:r>
              <a:rPr lang="de-DE" dirty="0"/>
              <a:t>Spielmechaniken &amp; Technische Umsetzung</a:t>
            </a:r>
          </a:p>
          <a:p>
            <a:r>
              <a:rPr lang="de-DE" dirty="0"/>
              <a:t>Technische Herausforderungen</a:t>
            </a:r>
          </a:p>
          <a:p>
            <a:r>
              <a:rPr lang="de-DE" dirty="0"/>
              <a:t>Demo</a:t>
            </a:r>
          </a:p>
          <a:p>
            <a:r>
              <a:rPr lang="de-DE" dirty="0"/>
              <a:t>Erkenntnisse &amp; Future Work</a:t>
            </a:r>
          </a:p>
        </p:txBody>
      </p:sp>
    </p:spTree>
    <p:extLst>
      <p:ext uri="{BB962C8B-B14F-4D97-AF65-F5344CB8AC3E}">
        <p14:creationId xmlns:p14="http://schemas.microsoft.com/office/powerpoint/2010/main" val="20057729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1826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3C4177-C163-4464-B3F6-E452A3D43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2026-01-27 17-47-45">
            <a:hlinkClick r:id="" action="ppaction://media"/>
            <a:extLst>
              <a:ext uri="{FF2B5EF4-FFF2-40B4-BE49-F238E27FC236}">
                <a16:creationId xmlns:a16="http://schemas.microsoft.com/office/drawing/2014/main" id="{3BA0FFAF-3EA2-42BB-A66E-E7990194FFDA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9984" end="1886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112895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E4A39F-03F3-4FD3-BABA-87B8D27E6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Spielidee &amp; 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ED39A0-6EA7-4125-9C12-333F0E4A2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Allgemein:</a:t>
            </a:r>
          </a:p>
          <a:p>
            <a:r>
              <a:rPr lang="de-DE" dirty="0"/>
              <a:t>Genre: </a:t>
            </a:r>
            <a:r>
              <a:rPr lang="de-DE" dirty="0" err="1"/>
              <a:t>Vertical</a:t>
            </a:r>
            <a:r>
              <a:rPr lang="de-DE" dirty="0"/>
              <a:t> Jump &amp; Survival</a:t>
            </a:r>
          </a:p>
          <a:p>
            <a:r>
              <a:rPr lang="de-DE" dirty="0"/>
              <a:t>Ziel:</a:t>
            </a:r>
          </a:p>
          <a:p>
            <a:pPr lvl="1"/>
            <a:r>
              <a:rPr lang="de-DE" dirty="0"/>
              <a:t>Möglichst Hoch zu kommen</a:t>
            </a:r>
          </a:p>
          <a:p>
            <a:pPr lvl="1"/>
            <a:r>
              <a:rPr lang="de-DE" dirty="0"/>
              <a:t>Nicht dabei sterben</a:t>
            </a:r>
          </a:p>
          <a:p>
            <a:pPr marL="0" lvl="1" indent="0"/>
            <a:r>
              <a:rPr lang="de-DE" dirty="0"/>
              <a:t>Inspiration (Doodle Jump)</a:t>
            </a:r>
          </a:p>
        </p:txBody>
      </p:sp>
      <p:pic>
        <p:nvPicPr>
          <p:cNvPr id="4" name="doodlejump">
            <a:hlinkClick r:id="" action="ppaction://media"/>
            <a:extLst>
              <a:ext uri="{FF2B5EF4-FFF2-40B4-BE49-F238E27FC236}">
                <a16:creationId xmlns:a16="http://schemas.microsoft.com/office/drawing/2014/main" id="{423931C5-D0CE-4279-8884-A2691D756CA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06440" y="1396134"/>
            <a:ext cx="2447628" cy="4351339"/>
          </a:xfrm>
          <a:prstGeom prst="rect">
            <a:avLst/>
          </a:prstGeom>
        </p:spPr>
      </p:pic>
      <p:pic>
        <p:nvPicPr>
          <p:cNvPr id="5" name="2026-01-27 18-04-50">
            <a:hlinkClick r:id="" action="ppaction://media"/>
            <a:extLst>
              <a:ext uri="{FF2B5EF4-FFF2-40B4-BE49-F238E27FC236}">
                <a16:creationId xmlns:a16="http://schemas.microsoft.com/office/drawing/2014/main" id="{F21020DA-5040-4AA5-9F1D-572B2821895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6446" end="5236"/>
                </p14:media>
              </p:ext>
            </p:extLst>
          </p:nvPr>
        </p:nvPicPr>
        <p:blipFill rotWithShape="1">
          <a:blip r:embed="rId6"/>
          <a:srcRect l="21875" r="21625"/>
          <a:stretch/>
        </p:blipFill>
        <p:spPr>
          <a:xfrm>
            <a:off x="8485998" y="1825625"/>
            <a:ext cx="3507881" cy="349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25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31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8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6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E4A39F-03F3-4FD3-BABA-87B8D27E6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Spielidee &amp; 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ED39A0-6EA7-4125-9C12-333F0E4A2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2560" y="1825625"/>
            <a:ext cx="918972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Ablauf:</a:t>
            </a:r>
          </a:p>
          <a:p>
            <a:pPr>
              <a:buFont typeface="Calibri" panose="020F0502020204030204" pitchFamily="34" charset="0"/>
              <a:buChar char="↓"/>
            </a:pPr>
            <a:r>
              <a:rPr lang="de-DE" dirty="0"/>
              <a:t>Automatisches Springen</a:t>
            </a:r>
          </a:p>
          <a:p>
            <a:pPr>
              <a:buFont typeface="Calibri" panose="020F0502020204030204" pitchFamily="34" charset="0"/>
              <a:buChar char="↓"/>
            </a:pPr>
            <a:r>
              <a:rPr lang="de-DE" dirty="0"/>
              <a:t>Neue Plattformen</a:t>
            </a:r>
          </a:p>
          <a:p>
            <a:pPr>
              <a:buFont typeface="Calibri" panose="020F0502020204030204" pitchFamily="34" charset="0"/>
              <a:buChar char="↓"/>
            </a:pPr>
            <a:r>
              <a:rPr lang="de-DE" dirty="0"/>
              <a:t>Höhe</a:t>
            </a:r>
          </a:p>
          <a:p>
            <a:pPr>
              <a:buFont typeface="Calibri" panose="020F0502020204030204" pitchFamily="34" charset="0"/>
              <a:buChar char="↓"/>
            </a:pPr>
            <a:r>
              <a:rPr lang="de-DE" dirty="0" err="1"/>
              <a:t>Mapentwicklung</a:t>
            </a:r>
            <a:r>
              <a:rPr lang="de-DE" dirty="0"/>
              <a:t> &amp; </a:t>
            </a:r>
            <a:r>
              <a:rPr lang="de-DE" dirty="0" err="1"/>
              <a:t>Gegnerspawn</a:t>
            </a:r>
            <a:r>
              <a:rPr lang="de-DE" dirty="0"/>
              <a:t> verändern sich</a:t>
            </a:r>
          </a:p>
          <a:p>
            <a:pPr>
              <a:buFont typeface="Calibri" panose="020F0502020204030204" pitchFamily="34" charset="0"/>
              <a:buChar char="↓"/>
            </a:pPr>
            <a:r>
              <a:rPr lang="de-DE" dirty="0"/>
              <a:t>Schwierigkeit steigt</a:t>
            </a:r>
          </a:p>
          <a:p>
            <a:pPr>
              <a:buFont typeface="Calibri" panose="020F0502020204030204" pitchFamily="34" charset="0"/>
              <a:buChar char="↓"/>
            </a:pPr>
            <a:r>
              <a:rPr lang="de-DE" dirty="0" err="1"/>
              <a:t>GameOver</a:t>
            </a:r>
            <a:r>
              <a:rPr lang="de-DE" dirty="0"/>
              <a:t> durch Gegner oder Runterfallen</a:t>
            </a:r>
          </a:p>
          <a:p>
            <a:pPr>
              <a:buFont typeface="Calibri" panose="020F0502020204030204" pitchFamily="34" charset="0"/>
              <a:buChar char="↓"/>
            </a:pP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77F211E-00D5-421A-9D0E-DB29834D3EF9}"/>
              </a:ext>
            </a:extLst>
          </p:cNvPr>
          <p:cNvSpPr/>
          <p:nvPr/>
        </p:nvSpPr>
        <p:spPr>
          <a:xfrm>
            <a:off x="838200" y="1825625"/>
            <a:ext cx="594360" cy="3554096"/>
          </a:xfrm>
          <a:prstGeom prst="rect">
            <a:avLst/>
          </a:prstGeom>
          <a:gradFill>
            <a:gsLst>
              <a:gs pos="0">
                <a:srgbClr val="92D050"/>
              </a:gs>
              <a:gs pos="100000">
                <a:srgbClr val="FF0000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5512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5DE3F4-2B6B-4024-A814-60985C8DD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Spielmechaniken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A61FCAD-FAE1-4954-8500-1EA7EF267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u="sng" dirty="0"/>
              <a:t>Spielersteuerung</a:t>
            </a:r>
          </a:p>
          <a:p>
            <a:r>
              <a:rPr lang="de-DE" dirty="0"/>
              <a:t>Physik (Gravitation, Automatischer Sprung bei Landung)</a:t>
            </a:r>
          </a:p>
          <a:p>
            <a:r>
              <a:rPr lang="de-DE" u="sng" dirty="0"/>
              <a:t>Plattformtypen</a:t>
            </a:r>
          </a:p>
          <a:p>
            <a:r>
              <a:rPr lang="de-DE" dirty="0"/>
              <a:t>Gegnertypen</a:t>
            </a:r>
          </a:p>
          <a:p>
            <a:r>
              <a:rPr lang="de-DE" dirty="0" err="1"/>
              <a:t>Mapgenerierung</a:t>
            </a:r>
            <a:r>
              <a:rPr lang="de-DE" dirty="0"/>
              <a:t> (</a:t>
            </a:r>
            <a:r>
              <a:rPr lang="de-DE" u="sng" dirty="0"/>
              <a:t>Plattformen</a:t>
            </a:r>
            <a:r>
              <a:rPr lang="de-DE" dirty="0"/>
              <a:t>, </a:t>
            </a:r>
            <a:r>
              <a:rPr lang="de-DE" u="sng" dirty="0"/>
              <a:t>Gegner</a:t>
            </a:r>
            <a:r>
              <a:rPr lang="de-DE" dirty="0"/>
              <a:t>, Schwierigkeitsgrade)</a:t>
            </a:r>
          </a:p>
          <a:p>
            <a:r>
              <a:rPr lang="de-DE" dirty="0" err="1"/>
              <a:t>scrollable</a:t>
            </a:r>
            <a:r>
              <a:rPr lang="de-DE" dirty="0"/>
              <a:t> Kamera</a:t>
            </a:r>
          </a:p>
          <a:p>
            <a:r>
              <a:rPr lang="de-DE" dirty="0"/>
              <a:t>Screen Wrap</a:t>
            </a:r>
          </a:p>
        </p:txBody>
      </p:sp>
    </p:spTree>
    <p:extLst>
      <p:ext uri="{BB962C8B-B14F-4D97-AF65-F5344CB8AC3E}">
        <p14:creationId xmlns:p14="http://schemas.microsoft.com/office/powerpoint/2010/main" val="3863344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nhaltsplatzhalter 2">
            <a:extLst>
              <a:ext uri="{FF2B5EF4-FFF2-40B4-BE49-F238E27FC236}">
                <a16:creationId xmlns:a16="http://schemas.microsoft.com/office/drawing/2014/main" id="{9633194C-141E-45EC-9EDF-53C2C6BDF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Steuerung: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8AE6184-11E4-44F3-B4E7-7595966D4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Spielmechaniken - Spielersteuerung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87DBDF0-9194-4216-A662-3EDF37ACA5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EF2EFB7C-0A4E-4364-A9DE-E1850ACE10C7}"/>
              </a:ext>
            </a:extLst>
          </p:cNvPr>
          <p:cNvGrpSpPr/>
          <p:nvPr/>
        </p:nvGrpSpPr>
        <p:grpSpPr>
          <a:xfrm>
            <a:off x="1974061" y="3152558"/>
            <a:ext cx="584974" cy="552884"/>
            <a:chOff x="908546" y="2708476"/>
            <a:chExt cx="1024729" cy="879676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8B5BA552-381E-40B8-8530-3503BB7F1045}"/>
                </a:ext>
              </a:extLst>
            </p:cNvPr>
            <p:cNvSpPr/>
            <p:nvPr/>
          </p:nvSpPr>
          <p:spPr>
            <a:xfrm>
              <a:off x="1064871" y="2708476"/>
              <a:ext cx="720000" cy="72052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5BBF3253-50A7-414A-9BDE-D6BB8EDEEF29}"/>
                </a:ext>
              </a:extLst>
            </p:cNvPr>
            <p:cNvCxnSpPr/>
            <p:nvPr/>
          </p:nvCxnSpPr>
          <p:spPr>
            <a:xfrm>
              <a:off x="1784871" y="3429000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Gerader Verbinder 7">
              <a:extLst>
                <a:ext uri="{FF2B5EF4-FFF2-40B4-BE49-F238E27FC236}">
                  <a16:creationId xmlns:a16="http://schemas.microsoft.com/office/drawing/2014/main" id="{00A8FEC5-AAAD-41B4-848A-19F5A6BFC065}"/>
                </a:ext>
              </a:extLst>
            </p:cNvPr>
            <p:cNvCxnSpPr/>
            <p:nvPr/>
          </p:nvCxnSpPr>
          <p:spPr>
            <a:xfrm>
              <a:off x="1785174" y="2708476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9850F0F6-1D93-447C-A68E-EDCDE29A45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847" y="3429000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BB283B65-5177-4DFA-B963-F8B662A2D1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546" y="2708476"/>
              <a:ext cx="156326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9D49FD7C-0132-4019-B76F-1F5DA9005CE0}"/>
                </a:ext>
              </a:extLst>
            </p:cNvPr>
            <p:cNvCxnSpPr>
              <a:cxnSpLocks/>
            </p:cNvCxnSpPr>
            <p:nvPr/>
          </p:nvCxnSpPr>
          <p:spPr>
            <a:xfrm>
              <a:off x="908848" y="2867628"/>
              <a:ext cx="0" cy="72052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8AE908BC-B5B9-48CE-813A-2F20CF9EF1F6}"/>
                </a:ext>
              </a:extLst>
            </p:cNvPr>
            <p:cNvCxnSpPr>
              <a:cxnSpLocks/>
            </p:cNvCxnSpPr>
            <p:nvPr/>
          </p:nvCxnSpPr>
          <p:spPr>
            <a:xfrm>
              <a:off x="1932972" y="2867628"/>
              <a:ext cx="1" cy="72052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B26A932B-457F-4EB3-997F-979F19C485EA}"/>
                </a:ext>
              </a:extLst>
            </p:cNvPr>
            <p:cNvCxnSpPr>
              <a:cxnSpLocks/>
            </p:cNvCxnSpPr>
            <p:nvPr/>
          </p:nvCxnSpPr>
          <p:spPr>
            <a:xfrm>
              <a:off x="908847" y="3588152"/>
              <a:ext cx="102412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55BFFE29-7F04-44A0-8C8A-9EAD6A3EB495}"/>
              </a:ext>
            </a:extLst>
          </p:cNvPr>
          <p:cNvGrpSpPr/>
          <p:nvPr/>
        </p:nvGrpSpPr>
        <p:grpSpPr>
          <a:xfrm>
            <a:off x="2677392" y="3152558"/>
            <a:ext cx="584974" cy="552884"/>
            <a:chOff x="908546" y="2708476"/>
            <a:chExt cx="1024729" cy="879676"/>
          </a:xfrm>
        </p:grpSpPr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DF7338A3-5248-4386-A4B6-09D375F44B0F}"/>
                </a:ext>
              </a:extLst>
            </p:cNvPr>
            <p:cNvSpPr/>
            <p:nvPr/>
          </p:nvSpPr>
          <p:spPr>
            <a:xfrm>
              <a:off x="1064871" y="2708476"/>
              <a:ext cx="720000" cy="72052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A6808382-57D7-49F3-A982-F40C9867D9B5}"/>
                </a:ext>
              </a:extLst>
            </p:cNvPr>
            <p:cNvCxnSpPr/>
            <p:nvPr/>
          </p:nvCxnSpPr>
          <p:spPr>
            <a:xfrm>
              <a:off x="1784871" y="3429000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FDCC156B-6F9C-4926-B16D-62F9F57D0B39}"/>
                </a:ext>
              </a:extLst>
            </p:cNvPr>
            <p:cNvCxnSpPr/>
            <p:nvPr/>
          </p:nvCxnSpPr>
          <p:spPr>
            <a:xfrm>
              <a:off x="1785174" y="2708476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2F62152C-2A20-40E4-8EB0-2EEA7D6E67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847" y="3429000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7518FA83-C509-4593-8F7C-6533E12E71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546" y="2708476"/>
              <a:ext cx="156326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D561BA17-8C2A-41C1-9A59-AB365894D50D}"/>
                </a:ext>
              </a:extLst>
            </p:cNvPr>
            <p:cNvCxnSpPr>
              <a:cxnSpLocks/>
            </p:cNvCxnSpPr>
            <p:nvPr/>
          </p:nvCxnSpPr>
          <p:spPr>
            <a:xfrm>
              <a:off x="908848" y="2867628"/>
              <a:ext cx="0" cy="72052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E5DCE894-A793-408E-BF58-6724AD8CA404}"/>
                </a:ext>
              </a:extLst>
            </p:cNvPr>
            <p:cNvCxnSpPr>
              <a:cxnSpLocks/>
            </p:cNvCxnSpPr>
            <p:nvPr/>
          </p:nvCxnSpPr>
          <p:spPr>
            <a:xfrm>
              <a:off x="1932972" y="2867628"/>
              <a:ext cx="1" cy="72052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3C1306BF-1858-47CC-A31D-31ED6AAF707D}"/>
                </a:ext>
              </a:extLst>
            </p:cNvPr>
            <p:cNvCxnSpPr>
              <a:cxnSpLocks/>
            </p:cNvCxnSpPr>
            <p:nvPr/>
          </p:nvCxnSpPr>
          <p:spPr>
            <a:xfrm>
              <a:off x="908847" y="3588152"/>
              <a:ext cx="102412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526619F3-5F39-4761-87A2-41CBC4DC5230}"/>
              </a:ext>
            </a:extLst>
          </p:cNvPr>
          <p:cNvGrpSpPr/>
          <p:nvPr/>
        </p:nvGrpSpPr>
        <p:grpSpPr>
          <a:xfrm>
            <a:off x="3380723" y="3152558"/>
            <a:ext cx="584974" cy="552884"/>
            <a:chOff x="908546" y="2708476"/>
            <a:chExt cx="1024729" cy="879676"/>
          </a:xfrm>
        </p:grpSpPr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90912C1D-9E03-4DDA-B2D6-11E5A5A8E0BB}"/>
                </a:ext>
              </a:extLst>
            </p:cNvPr>
            <p:cNvSpPr/>
            <p:nvPr/>
          </p:nvSpPr>
          <p:spPr>
            <a:xfrm>
              <a:off x="1064871" y="2708476"/>
              <a:ext cx="720000" cy="72052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40AA9E9F-819F-461D-A8B0-364733119BD9}"/>
                </a:ext>
              </a:extLst>
            </p:cNvPr>
            <p:cNvCxnSpPr/>
            <p:nvPr/>
          </p:nvCxnSpPr>
          <p:spPr>
            <a:xfrm>
              <a:off x="1784871" y="3429000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6C018FFB-5757-49DD-B5F2-91C9542734A9}"/>
                </a:ext>
              </a:extLst>
            </p:cNvPr>
            <p:cNvCxnSpPr/>
            <p:nvPr/>
          </p:nvCxnSpPr>
          <p:spPr>
            <a:xfrm>
              <a:off x="1785174" y="2708476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Gerader Verbinder 37">
              <a:extLst>
                <a:ext uri="{FF2B5EF4-FFF2-40B4-BE49-F238E27FC236}">
                  <a16:creationId xmlns:a16="http://schemas.microsoft.com/office/drawing/2014/main" id="{18C06A12-45C1-498E-B1D4-B9AEB6BF50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847" y="3429000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Gerader Verbinder 38">
              <a:extLst>
                <a:ext uri="{FF2B5EF4-FFF2-40B4-BE49-F238E27FC236}">
                  <a16:creationId xmlns:a16="http://schemas.microsoft.com/office/drawing/2014/main" id="{9B63CC3F-E33C-44E9-AA7B-83F941642E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546" y="2708476"/>
              <a:ext cx="156326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Gerader Verbinder 39">
              <a:extLst>
                <a:ext uri="{FF2B5EF4-FFF2-40B4-BE49-F238E27FC236}">
                  <a16:creationId xmlns:a16="http://schemas.microsoft.com/office/drawing/2014/main" id="{D2C1EA73-AB64-4833-BC4E-7FAE535DAF77}"/>
                </a:ext>
              </a:extLst>
            </p:cNvPr>
            <p:cNvCxnSpPr>
              <a:cxnSpLocks/>
            </p:cNvCxnSpPr>
            <p:nvPr/>
          </p:nvCxnSpPr>
          <p:spPr>
            <a:xfrm>
              <a:off x="908848" y="2867628"/>
              <a:ext cx="0" cy="72052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Gerader Verbinder 40">
              <a:extLst>
                <a:ext uri="{FF2B5EF4-FFF2-40B4-BE49-F238E27FC236}">
                  <a16:creationId xmlns:a16="http://schemas.microsoft.com/office/drawing/2014/main" id="{D3D2D3B7-A083-4AD1-B5C6-75DB663FBE44}"/>
                </a:ext>
              </a:extLst>
            </p:cNvPr>
            <p:cNvCxnSpPr>
              <a:cxnSpLocks/>
            </p:cNvCxnSpPr>
            <p:nvPr/>
          </p:nvCxnSpPr>
          <p:spPr>
            <a:xfrm>
              <a:off x="1932972" y="2867628"/>
              <a:ext cx="1" cy="72052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Gerader Verbinder 41">
              <a:extLst>
                <a:ext uri="{FF2B5EF4-FFF2-40B4-BE49-F238E27FC236}">
                  <a16:creationId xmlns:a16="http://schemas.microsoft.com/office/drawing/2014/main" id="{0F370DEE-DF2D-4C09-9835-9765E8A10269}"/>
                </a:ext>
              </a:extLst>
            </p:cNvPr>
            <p:cNvCxnSpPr>
              <a:cxnSpLocks/>
            </p:cNvCxnSpPr>
            <p:nvPr/>
          </p:nvCxnSpPr>
          <p:spPr>
            <a:xfrm>
              <a:off x="908847" y="3588152"/>
              <a:ext cx="102412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CAE4F029-70E5-4D44-99D3-7CD9016144C0}"/>
              </a:ext>
            </a:extLst>
          </p:cNvPr>
          <p:cNvGrpSpPr/>
          <p:nvPr/>
        </p:nvGrpSpPr>
        <p:grpSpPr>
          <a:xfrm>
            <a:off x="2677392" y="2460842"/>
            <a:ext cx="584974" cy="552884"/>
            <a:chOff x="908546" y="2708476"/>
            <a:chExt cx="1024729" cy="879676"/>
          </a:xfrm>
        </p:grpSpPr>
        <p:sp>
          <p:nvSpPr>
            <p:cNvPr id="44" name="Rechteck 43">
              <a:extLst>
                <a:ext uri="{FF2B5EF4-FFF2-40B4-BE49-F238E27FC236}">
                  <a16:creationId xmlns:a16="http://schemas.microsoft.com/office/drawing/2014/main" id="{78DD618F-28CA-4BE4-99D5-4A0BE05E3629}"/>
                </a:ext>
              </a:extLst>
            </p:cNvPr>
            <p:cNvSpPr/>
            <p:nvPr/>
          </p:nvSpPr>
          <p:spPr>
            <a:xfrm>
              <a:off x="1064871" y="2708476"/>
              <a:ext cx="720000" cy="7205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5" name="Gerader Verbinder 44">
              <a:extLst>
                <a:ext uri="{FF2B5EF4-FFF2-40B4-BE49-F238E27FC236}">
                  <a16:creationId xmlns:a16="http://schemas.microsoft.com/office/drawing/2014/main" id="{32C614E1-6707-46BA-8AD6-1811CB82DEE1}"/>
                </a:ext>
              </a:extLst>
            </p:cNvPr>
            <p:cNvCxnSpPr/>
            <p:nvPr/>
          </p:nvCxnSpPr>
          <p:spPr>
            <a:xfrm>
              <a:off x="1784871" y="3429000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Gerader Verbinder 45">
              <a:extLst>
                <a:ext uri="{FF2B5EF4-FFF2-40B4-BE49-F238E27FC236}">
                  <a16:creationId xmlns:a16="http://schemas.microsoft.com/office/drawing/2014/main" id="{FE0ED6FA-1668-429F-9847-521672DDE64C}"/>
                </a:ext>
              </a:extLst>
            </p:cNvPr>
            <p:cNvCxnSpPr/>
            <p:nvPr/>
          </p:nvCxnSpPr>
          <p:spPr>
            <a:xfrm>
              <a:off x="1785174" y="2708476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95E5690E-D886-4E5A-AC44-623B12CF8D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847" y="3429000"/>
              <a:ext cx="148101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14B3DF62-0C7C-4E88-AE6D-B1C6F98CDF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546" y="2708476"/>
              <a:ext cx="156326" cy="15915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Gerader Verbinder 48">
              <a:extLst>
                <a:ext uri="{FF2B5EF4-FFF2-40B4-BE49-F238E27FC236}">
                  <a16:creationId xmlns:a16="http://schemas.microsoft.com/office/drawing/2014/main" id="{3198E623-1F02-4458-B21A-FDB65D38709A}"/>
                </a:ext>
              </a:extLst>
            </p:cNvPr>
            <p:cNvCxnSpPr>
              <a:cxnSpLocks/>
            </p:cNvCxnSpPr>
            <p:nvPr/>
          </p:nvCxnSpPr>
          <p:spPr>
            <a:xfrm>
              <a:off x="908848" y="2867628"/>
              <a:ext cx="0" cy="72052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Gerader Verbinder 49">
              <a:extLst>
                <a:ext uri="{FF2B5EF4-FFF2-40B4-BE49-F238E27FC236}">
                  <a16:creationId xmlns:a16="http://schemas.microsoft.com/office/drawing/2014/main" id="{6FF846F6-803E-4008-8034-01C509442A47}"/>
                </a:ext>
              </a:extLst>
            </p:cNvPr>
            <p:cNvCxnSpPr>
              <a:cxnSpLocks/>
            </p:cNvCxnSpPr>
            <p:nvPr/>
          </p:nvCxnSpPr>
          <p:spPr>
            <a:xfrm>
              <a:off x="1932972" y="2867628"/>
              <a:ext cx="1" cy="72052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Gerader Verbinder 50">
              <a:extLst>
                <a:ext uri="{FF2B5EF4-FFF2-40B4-BE49-F238E27FC236}">
                  <a16:creationId xmlns:a16="http://schemas.microsoft.com/office/drawing/2014/main" id="{15D16DC5-94BC-4441-B109-1641A56C392C}"/>
                </a:ext>
              </a:extLst>
            </p:cNvPr>
            <p:cNvCxnSpPr>
              <a:cxnSpLocks/>
            </p:cNvCxnSpPr>
            <p:nvPr/>
          </p:nvCxnSpPr>
          <p:spPr>
            <a:xfrm>
              <a:off x="908847" y="3588152"/>
              <a:ext cx="102412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A5E5310A-DFE7-471E-8DF6-547897B9A4FF}"/>
              </a:ext>
            </a:extLst>
          </p:cNvPr>
          <p:cNvCxnSpPr>
            <a:cxnSpLocks/>
          </p:cNvCxnSpPr>
          <p:nvPr/>
        </p:nvCxnSpPr>
        <p:spPr>
          <a:xfrm flipH="1" flipV="1">
            <a:off x="2969878" y="2532430"/>
            <a:ext cx="2262" cy="300456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1973DEE5-7D56-4F46-AE32-E3E28100DAD2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2262298" y="3228758"/>
            <a:ext cx="2262" cy="300456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C2AE46B3-5E2D-4BA6-8763-DAC81DC3E909}"/>
              </a:ext>
            </a:extLst>
          </p:cNvPr>
          <p:cNvCxnSpPr>
            <a:cxnSpLocks/>
          </p:cNvCxnSpPr>
          <p:nvPr/>
        </p:nvCxnSpPr>
        <p:spPr>
          <a:xfrm flipH="1">
            <a:off x="2967445" y="3227627"/>
            <a:ext cx="2262" cy="300456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2CF647F9-8E6A-4781-90A2-7B9E06743EE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2000" y="3227627"/>
            <a:ext cx="2262" cy="300456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Rechteck 57">
            <a:extLst>
              <a:ext uri="{FF2B5EF4-FFF2-40B4-BE49-F238E27FC236}">
                <a16:creationId xmlns:a16="http://schemas.microsoft.com/office/drawing/2014/main" id="{BCFDB9BB-5807-492F-A86C-0A42CDE0E311}"/>
              </a:ext>
            </a:extLst>
          </p:cNvPr>
          <p:cNvSpPr/>
          <p:nvPr/>
        </p:nvSpPr>
        <p:spPr>
          <a:xfrm>
            <a:off x="1097280" y="4165600"/>
            <a:ext cx="3545836" cy="4139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</a:rPr>
              <a:t>Projektile feuern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8FF762D9-9329-49CC-A73E-67BCA511EDCA}"/>
              </a:ext>
            </a:extLst>
          </p:cNvPr>
          <p:cNvSpPr/>
          <p:nvPr/>
        </p:nvSpPr>
        <p:spPr>
          <a:xfrm>
            <a:off x="1097280" y="4677351"/>
            <a:ext cx="3545836" cy="41390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</a:rPr>
              <a:t>Nach Rechts bewegen</a:t>
            </a:r>
          </a:p>
        </p:txBody>
      </p:sp>
      <p:sp>
        <p:nvSpPr>
          <p:cNvPr id="60" name="Rechteck 59">
            <a:extLst>
              <a:ext uri="{FF2B5EF4-FFF2-40B4-BE49-F238E27FC236}">
                <a16:creationId xmlns:a16="http://schemas.microsoft.com/office/drawing/2014/main" id="{EBB25460-C918-4B3B-982B-D925EB6F191A}"/>
              </a:ext>
            </a:extLst>
          </p:cNvPr>
          <p:cNvSpPr/>
          <p:nvPr/>
        </p:nvSpPr>
        <p:spPr>
          <a:xfrm>
            <a:off x="1097280" y="5183221"/>
            <a:ext cx="3545836" cy="4139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</a:rPr>
              <a:t>Nach Links bewegen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F56C5902-CB03-41D5-A359-FB0234E6B6B5}"/>
              </a:ext>
            </a:extLst>
          </p:cNvPr>
          <p:cNvSpPr/>
          <p:nvPr/>
        </p:nvSpPr>
        <p:spPr>
          <a:xfrm>
            <a:off x="1097280" y="5689091"/>
            <a:ext cx="3545836" cy="41390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</a:rPr>
              <a:t>Ducken/tiefer springen</a:t>
            </a:r>
          </a:p>
        </p:txBody>
      </p:sp>
    </p:spTree>
    <p:extLst>
      <p:ext uri="{BB962C8B-B14F-4D97-AF65-F5344CB8AC3E}">
        <p14:creationId xmlns:p14="http://schemas.microsoft.com/office/powerpoint/2010/main" val="1024488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70CCEB-9105-4E19-80B8-510F84583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Technische Umsetzung - Spielersteuerung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FCA819-9587-4607-AA0F-8143B240A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4548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AE6184-11E4-44F3-B4E7-7595966D4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Spielmechaniken - Plattformen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0E21C3-A1F1-45EF-94F9-1E746B6B11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Typen:</a:t>
            </a:r>
          </a:p>
          <a:p>
            <a:r>
              <a:rPr lang="de-DE" dirty="0"/>
              <a:t>Ground </a:t>
            </a:r>
            <a:r>
              <a:rPr lang="de-DE" dirty="0" err="1"/>
              <a:t>Platform</a:t>
            </a:r>
            <a:endParaRPr lang="de-DE" dirty="0"/>
          </a:p>
          <a:p>
            <a:r>
              <a:rPr lang="de-DE" dirty="0"/>
              <a:t>Default Plattform</a:t>
            </a:r>
          </a:p>
          <a:p>
            <a:r>
              <a:rPr lang="de-DE" dirty="0" err="1"/>
              <a:t>Breakable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r>
              <a:rPr lang="de-DE" dirty="0" err="1"/>
              <a:t>Catapult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87DBDF0-9194-4216-A662-3EDF37ACA5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Technische Umsetzung: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1257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</Words>
  <Application>Microsoft Office PowerPoint</Application>
  <PresentationFormat>Breitbild</PresentationFormat>
  <Paragraphs>92</Paragraphs>
  <Slides>20</Slides>
  <Notes>0</Notes>
  <HiddenSlides>0</HiddenSlides>
  <MMClips>6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</vt:lpstr>
      <vt:lpstr>Doodle</vt:lpstr>
      <vt:lpstr>Inhalt</vt:lpstr>
      <vt:lpstr>PowerPoint-Präsentation</vt:lpstr>
      <vt:lpstr>Spielidee &amp; Ziel</vt:lpstr>
      <vt:lpstr>Spielidee &amp; Ziel</vt:lpstr>
      <vt:lpstr>Spielmechaniken</vt:lpstr>
      <vt:lpstr>Spielmechaniken - Spielersteuerung</vt:lpstr>
      <vt:lpstr>Technische Umsetzung - Spielersteuerung</vt:lpstr>
      <vt:lpstr>Spielmechaniken - Plattformen</vt:lpstr>
      <vt:lpstr>Technische Umsetzung - Plattformen</vt:lpstr>
      <vt:lpstr>Spielmechaniken – Gegner</vt:lpstr>
      <vt:lpstr>Technische Umsetzung – Gegner</vt:lpstr>
      <vt:lpstr>Technische Herausforderungen</vt:lpstr>
      <vt:lpstr>Technische Herausforderungen - Lösung</vt:lpstr>
      <vt:lpstr>Technische Herausforderungen - Lösung</vt:lpstr>
      <vt:lpstr>Weitere technischen Aspekte</vt:lpstr>
      <vt:lpstr>Erkenntnisse</vt:lpstr>
      <vt:lpstr>Future Work</vt:lpstr>
      <vt:lpstr>Grafikquellen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Doodle</dc:title>
  <dc:creator>Lars Augustin</dc:creator>
  <cp:lastModifiedBy>Lars Augustin</cp:lastModifiedBy>
  <cp:revision>11</cp:revision>
  <dcterms:created xsi:type="dcterms:W3CDTF">2026-01-27T16:48:09Z</dcterms:created>
  <dcterms:modified xsi:type="dcterms:W3CDTF">2026-01-27T18:19:16Z</dcterms:modified>
</cp:coreProperties>
</file>

<file path=docProps/thumbnail.jpeg>
</file>